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A15BB-106F-4010-8259-DD3B98959322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6329D-FD06-4FD7-BB97-13056CBE3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A15BB-106F-4010-8259-DD3B98959322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6329D-FD06-4FD7-BB97-13056CBE3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A15BB-106F-4010-8259-DD3B98959322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6329D-FD06-4FD7-BB97-13056CBE3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A15BB-106F-4010-8259-DD3B98959322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6329D-FD06-4FD7-BB97-13056CBE3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A15BB-106F-4010-8259-DD3B98959322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6329D-FD06-4FD7-BB97-13056CBE3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A15BB-106F-4010-8259-DD3B98959322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6329D-FD06-4FD7-BB97-13056CBE3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A15BB-106F-4010-8259-DD3B98959322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6329D-FD06-4FD7-BB97-13056CBE3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A15BB-106F-4010-8259-DD3B98959322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6329D-FD06-4FD7-BB97-13056CBE3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A15BB-106F-4010-8259-DD3B98959322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6329D-FD06-4FD7-BB97-13056CBE3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A15BB-106F-4010-8259-DD3B98959322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6329D-FD06-4FD7-BB97-13056CBE3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A15BB-106F-4010-8259-DD3B98959322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6329D-FD06-4FD7-BB97-13056CBE3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A15BB-106F-4010-8259-DD3B98959322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6329D-FD06-4FD7-BB97-13056CBE33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rldfactsandfigures.com/gdp_country_desc.ph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990600"/>
            <a:ext cx="7772400" cy="1162050"/>
          </a:xfrm>
        </p:spPr>
        <p:txBody>
          <a:bodyPr/>
          <a:lstStyle/>
          <a:p>
            <a:r>
              <a:rPr lang="en-US" dirty="0" smtClean="0"/>
              <a:t>2003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Avery </a:t>
            </a:r>
            <a:r>
              <a:rPr lang="en-US" dirty="0" err="1" smtClean="0"/>
              <a:t>chapman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Argentina Cristina Fernandez` 2003 national elections</a:t>
            </a:r>
          </a:p>
          <a:p>
            <a:r>
              <a:rPr lang="en-US" dirty="0" smtClean="0"/>
              <a:t>Azerbaijan </a:t>
            </a:r>
            <a:r>
              <a:rPr lang="en-US" dirty="0" err="1" smtClean="0"/>
              <a:t>Ilham</a:t>
            </a:r>
            <a:r>
              <a:rPr lang="en-US" dirty="0" smtClean="0"/>
              <a:t> </a:t>
            </a:r>
            <a:r>
              <a:rPr lang="en-US" dirty="0" err="1" smtClean="0"/>
              <a:t>Aliyev</a:t>
            </a:r>
            <a:r>
              <a:rPr lang="en-US" dirty="0" smtClean="0"/>
              <a:t> 2003 succeeds father</a:t>
            </a:r>
          </a:p>
          <a:p>
            <a:r>
              <a:rPr lang="en-US" dirty="0" err="1" smtClean="0"/>
              <a:t>Centrafrica</a:t>
            </a:r>
            <a:r>
              <a:rPr lang="en-US" dirty="0" smtClean="0"/>
              <a:t> Francois </a:t>
            </a:r>
            <a:r>
              <a:rPr lang="en-US" dirty="0" err="1" smtClean="0"/>
              <a:t>Bozize</a:t>
            </a:r>
            <a:r>
              <a:rPr lang="en-US" dirty="0" smtClean="0"/>
              <a:t> 2003 coup</a:t>
            </a:r>
          </a:p>
          <a:p>
            <a:r>
              <a:rPr lang="en-US" dirty="0" smtClean="0"/>
              <a:t>China </a:t>
            </a:r>
            <a:r>
              <a:rPr lang="en-US" dirty="0" err="1" smtClean="0"/>
              <a:t>Hu</a:t>
            </a:r>
            <a:r>
              <a:rPr lang="en-US" dirty="0" smtClean="0"/>
              <a:t> </a:t>
            </a:r>
            <a:r>
              <a:rPr lang="en-US" dirty="0" err="1" smtClean="0"/>
              <a:t>Jintao</a:t>
            </a:r>
            <a:r>
              <a:rPr lang="en-US" dirty="0" smtClean="0"/>
              <a:t> 2003 </a:t>
            </a:r>
          </a:p>
          <a:p>
            <a:r>
              <a:rPr lang="en-US" dirty="0" smtClean="0"/>
              <a:t>Croatia </a:t>
            </a:r>
            <a:r>
              <a:rPr lang="en-US" dirty="0" err="1" smtClean="0"/>
              <a:t>Ivo</a:t>
            </a:r>
            <a:r>
              <a:rPr lang="en-US" dirty="0" smtClean="0"/>
              <a:t> </a:t>
            </a:r>
            <a:r>
              <a:rPr lang="en-US" dirty="0" err="1" smtClean="0"/>
              <a:t>Sanader</a:t>
            </a:r>
            <a:r>
              <a:rPr lang="en-US" dirty="0" smtClean="0"/>
              <a:t> 2003 </a:t>
            </a:r>
          </a:p>
          <a:p>
            <a:r>
              <a:rPr lang="en-US" dirty="0" smtClean="0"/>
              <a:t>Malaysia Abdullah </a:t>
            </a:r>
            <a:r>
              <a:rPr lang="en-US" dirty="0" err="1" smtClean="0"/>
              <a:t>Badawi</a:t>
            </a:r>
            <a:r>
              <a:rPr lang="en-US" dirty="0" smtClean="0"/>
              <a:t> 2003 succeeded retiring president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1722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305800" cy="6019800"/>
          </a:xfrm>
        </p:spPr>
        <p:txBody>
          <a:bodyPr>
            <a:normAutofit fontScale="25000" lnSpcReduction="20000"/>
          </a:bodyPr>
          <a:lstStyle/>
          <a:p>
            <a:r>
              <a:rPr lang="en-US" dirty="0"/>
              <a:t>DELAYED RECOVERY</a:t>
            </a:r>
          </a:p>
          <a:p>
            <a:r>
              <a:rPr lang="en-US" dirty="0"/>
              <a:t>It was expected that a recovery from the global economic slowdown of 2001 would</a:t>
            </a:r>
          </a:p>
          <a:p>
            <a:r>
              <a:rPr lang="en-US" dirty="0"/>
              <a:t>begin in the United States in the second half of 2002 and gradually accelerate and</a:t>
            </a:r>
          </a:p>
          <a:p>
            <a:r>
              <a:rPr lang="en-US" dirty="0"/>
              <a:t>spread throughout the world economy. There was a tentative recovery in 2002, but</a:t>
            </a:r>
          </a:p>
          <a:p>
            <a:r>
              <a:rPr lang="en-US" dirty="0"/>
              <a:t>it quickly faded, largely because of the geopolitical uncertainties associated with the</a:t>
            </a:r>
          </a:p>
          <a:p>
            <a:r>
              <a:rPr lang="en-US" dirty="0"/>
              <a:t>looming confrontation with Iraq.</a:t>
            </a:r>
          </a:p>
          <a:p>
            <a:r>
              <a:rPr lang="en-US" dirty="0"/>
              <a:t>The heightened geopolitical uncertainties and perceived risks that arose before</a:t>
            </a:r>
          </a:p>
          <a:p>
            <a:r>
              <a:rPr lang="en-US" dirty="0"/>
              <a:t>the invasion of Iraq permeated the world economy through a number of channels.</a:t>
            </a:r>
          </a:p>
          <a:p>
            <a:r>
              <a:rPr lang="en-US" dirty="0"/>
              <a:t>The fear that conflict might disrupt oil supplies raised the prices of oil far higher</a:t>
            </a:r>
          </a:p>
          <a:p>
            <a:r>
              <a:rPr lang="en-US" dirty="0"/>
              <a:t>than warranted by economic fundamentals; higher oil prices were themselves a</a:t>
            </a:r>
          </a:p>
          <a:p>
            <a:r>
              <a:rPr lang="en-US" dirty="0"/>
              <a:t>global economic shock that dampened aggregate demand and imposed additional</a:t>
            </a:r>
          </a:p>
          <a:p>
            <a:r>
              <a:rPr lang="en-US" dirty="0"/>
              <a:t>price pressures in oil-importing countries. Global political tensions caused most</a:t>
            </a:r>
          </a:p>
          <a:p>
            <a:r>
              <a:rPr lang="en-US" dirty="0"/>
              <a:t>equity markets to plummet, aggravating the global asset price deflation that had</a:t>
            </a:r>
          </a:p>
          <a:p>
            <a:r>
              <a:rPr lang="en-US" dirty="0"/>
              <a:t>been in effect since 2000. In several countries, consumer and business confidence</a:t>
            </a:r>
          </a:p>
          <a:p>
            <a:r>
              <a:rPr lang="en-US" dirty="0"/>
              <a:t>fell to their lowest levels in a decade. Business capital spending declined in many</a:t>
            </a:r>
          </a:p>
          <a:p>
            <a:r>
              <a:rPr lang="en-US" dirty="0"/>
              <a:t>developed economies. Economically, the overall effect of the stand-off with Iraq</a:t>
            </a:r>
          </a:p>
          <a:p>
            <a:r>
              <a:rPr lang="en-US" dirty="0"/>
              <a:t>was reduced activity in late 2002 and early 2003, with the setback being most pronounced</a:t>
            </a:r>
          </a:p>
          <a:p>
            <a:r>
              <a:rPr lang="en-US" dirty="0"/>
              <a:t>in the developed countries (see table I.1). Instead of recovering as anticipated,</a:t>
            </a:r>
          </a:p>
          <a:p>
            <a:r>
              <a:rPr lang="en-US" dirty="0"/>
              <a:t>growth in these countries in the first quarter of 2003 was generally lower than</a:t>
            </a:r>
          </a:p>
          <a:p>
            <a:r>
              <a:rPr lang="en-US" dirty="0"/>
              <a:t>a year earlier.</a:t>
            </a:r>
          </a:p>
          <a:p>
            <a:r>
              <a:rPr lang="en-US" dirty="0"/>
              <a:t>With the exception of Western Asia, the developing countries and economies in</a:t>
            </a:r>
          </a:p>
          <a:p>
            <a:r>
              <a:rPr lang="en-US" dirty="0"/>
              <a:t>transition were less directly affected by the geopolitical uncertainties surrounding</a:t>
            </a:r>
          </a:p>
          <a:p>
            <a:r>
              <a:rPr lang="en-US" dirty="0"/>
              <a:t>the issue of Iraq. Nevertheless, indirectly, the delayed recovery in the developed</a:t>
            </a:r>
          </a:p>
          <a:p>
            <a:r>
              <a:rPr lang="en-US" dirty="0"/>
              <a:t>countries itself had negative consequences. In some cases, most notably in Latin</a:t>
            </a:r>
          </a:p>
          <a:p>
            <a:r>
              <a:rPr lang="en-US" dirty="0"/>
              <a:t>America, these were aggravated by domestic difficulties. To a greater extent, however,</a:t>
            </a:r>
          </a:p>
          <a:p>
            <a:r>
              <a:rPr lang="en-US" dirty="0"/>
              <a:t>domestic economic circumstances in developing countries and particularly in</a:t>
            </a:r>
          </a:p>
          <a:p>
            <a:r>
              <a:rPr lang="en-US" dirty="0"/>
              <a:t>the economies in transition served as a buffer against the weak external environment.</a:t>
            </a:r>
          </a:p>
          <a:p>
            <a:r>
              <a:rPr lang="en-US" dirty="0"/>
              <a:t>China and India offered the most pronounced examples of this but most of the</a:t>
            </a:r>
          </a:p>
          <a:p>
            <a:r>
              <a:rPr lang="en-US" dirty="0"/>
              <a:t>economies in transition also demonstrated an important degree of domestically led</a:t>
            </a:r>
          </a:p>
          <a:p>
            <a:r>
              <a:rPr lang="en-US" dirty="0"/>
              <a:t>growth. To a lesser extent, sub-Saharan Africa displayed similar signs of resilience,</a:t>
            </a:r>
          </a:p>
          <a:p>
            <a:r>
              <a:rPr lang="en-US" dirty="0"/>
              <a:t>although growth remained modest.</a:t>
            </a:r>
          </a:p>
          <a:p>
            <a:r>
              <a:rPr lang="en-US" dirty="0"/>
              <a:t>The invasion of Iraq took a heavy toll on human life and economic activity in the</a:t>
            </a:r>
          </a:p>
          <a:p>
            <a:r>
              <a:rPr lang="en-US" dirty="0"/>
              <a:t>region. Nevertheless, the military action was briefer, less costly in human life, less</a:t>
            </a:r>
          </a:p>
          <a:p>
            <a:r>
              <a:rPr lang="en-US" dirty="0"/>
              <a:t>extensive and less disruptive of global economic activity than had been feared, with</a:t>
            </a:r>
          </a:p>
          <a:p>
            <a:r>
              <a:rPr lang="en-US" dirty="0"/>
              <a:t>the result that several of the earlier negative manifestations of the previous geopolitical</a:t>
            </a:r>
          </a:p>
          <a:p>
            <a:r>
              <a:rPr lang="en-US" dirty="0"/>
              <a:t>uncertainty were quickly and measurably reduced. Oil prices retreated and are</a:t>
            </a:r>
          </a:p>
          <a:p>
            <a:r>
              <a:rPr lang="en-US" dirty="0"/>
              <a:t>expected to fall further as global oil production recovers, with beneficial effects on</a:t>
            </a:r>
          </a:p>
          <a:p>
            <a:r>
              <a:rPr lang="en-US" dirty="0"/>
              <a:t>global growth and on inflationary pressure in oil-importing countries. Equity prices</a:t>
            </a:r>
          </a:p>
          <a:p>
            <a:r>
              <a:rPr lang="en-US" dirty="0"/>
              <a:t>rebounded in the post-invasion period, reflecting and contributing to increased optimism</a:t>
            </a:r>
          </a:p>
          <a:p>
            <a:r>
              <a:rPr lang="en-US" dirty="0"/>
              <a:t>regarding economic prospects. There was also a post-conflict recovery in the</a:t>
            </a:r>
          </a:p>
          <a:p>
            <a:r>
              <a:rPr lang="en-US" dirty="0"/>
              <a:t>indices of both consumer and business confidence. Most of the negative consequences</a:t>
            </a:r>
          </a:p>
          <a:p>
            <a:r>
              <a:rPr lang="en-US" dirty="0"/>
              <a:t>of the earlier geopolitical uncertainties are expected to dissipate by the third</a:t>
            </a:r>
          </a:p>
          <a:p>
            <a:r>
              <a:rPr lang="en-US" dirty="0"/>
              <a:t>quarter of 2003.</a:t>
            </a:r>
          </a:p>
          <a:p>
            <a:r>
              <a:rPr lang="en-US" dirty="0"/>
              <a:t>In addition, a number of the positive factors that were expected to prompt a</a:t>
            </a:r>
          </a:p>
          <a:p>
            <a:r>
              <a:rPr lang="en-US" dirty="0"/>
              <a:t>recovery in 2002 remain in effect. The most important are the continuing </a:t>
            </a:r>
            <a:r>
              <a:rPr lang="en-US" dirty="0" err="1"/>
              <a:t>stimulative</a:t>
            </a:r>
            <a:endParaRPr lang="en-US" dirty="0"/>
          </a:p>
          <a:p>
            <a:r>
              <a:rPr lang="en-US" dirty="0"/>
              <a:t>effects of macroeconomic policy. Policy interest rates in the developed countries</a:t>
            </a:r>
          </a:p>
          <a:p>
            <a:r>
              <a:rPr lang="en-US" dirty="0"/>
              <a:t>continue to be low, with some limited room for further loosening in some cases.</a:t>
            </a:r>
          </a:p>
          <a:p>
            <a:r>
              <a:rPr lang="en-US" dirty="0"/>
              <a:t>Most developed countries are also benefiting from fiscal stimuli, with further fiscal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dirty="0" smtClean="0"/>
              <a:t>Table I.1.</a:t>
            </a:r>
          </a:p>
          <a:p>
            <a:r>
              <a:rPr lang="en-US" dirty="0" smtClean="0"/>
              <a:t>GROWTH OF WORLD OUTPUT AND TRADE, 1994-2004</a:t>
            </a:r>
          </a:p>
          <a:p>
            <a:r>
              <a:rPr lang="en-US" dirty="0" smtClean="0"/>
              <a:t>1994 1995 1996 1997 1998 1999 2000 2001 2002</a:t>
            </a:r>
            <a:r>
              <a:rPr lang="en-US" b="1" dirty="0" smtClean="0"/>
              <a:t>a 2003b 2004b</a:t>
            </a:r>
          </a:p>
          <a:p>
            <a:r>
              <a:rPr lang="en-US" b="1" dirty="0" smtClean="0"/>
              <a:t>World </a:t>
            </a:r>
            <a:r>
              <a:rPr lang="en-US" b="1" dirty="0" err="1" smtClean="0"/>
              <a:t>outputc</a:t>
            </a:r>
            <a:r>
              <a:rPr lang="en-US" b="1" dirty="0" smtClean="0"/>
              <a:t> 3.1 2.8 3.2 3.5 2.2 2.9 4.0 1.2 1.8 2 3</a:t>
            </a:r>
          </a:p>
          <a:p>
            <a:r>
              <a:rPr lang="en-US" i="1" dirty="0" smtClean="0"/>
              <a:t>of which:</a:t>
            </a:r>
          </a:p>
          <a:p>
            <a:r>
              <a:rPr lang="en-US" dirty="0" smtClean="0"/>
              <a:t>Developed economies 2.9 2.4 2.7 3.0 2.5 2.7 3.5 0.9 1.4 1¾ 2½</a:t>
            </a:r>
          </a:p>
          <a:p>
            <a:r>
              <a:rPr lang="en-US" dirty="0" smtClean="0"/>
              <a:t>North America 4.1 2.7 3.4 4.4 4.2 4.1 3.8 0.3 2.5 2½ 4</a:t>
            </a:r>
          </a:p>
          <a:p>
            <a:r>
              <a:rPr lang="de-DE" dirty="0" smtClean="0"/>
              <a:t>Western Europe 2.7 2.3 1.6 2.5 2.8 2.7 3.3 1.5 1.0 1¼ 2¼</a:t>
            </a:r>
          </a:p>
          <a:p>
            <a:r>
              <a:rPr lang="en-US" dirty="0" smtClean="0"/>
              <a:t>Asia and </a:t>
            </a:r>
            <a:r>
              <a:rPr lang="en-US" dirty="0" err="1" smtClean="0"/>
              <a:t>Oceania</a:t>
            </a:r>
            <a:r>
              <a:rPr lang="en-US" b="1" dirty="0" err="1" smtClean="0"/>
              <a:t>d</a:t>
            </a:r>
            <a:r>
              <a:rPr lang="en-US" b="1" dirty="0" smtClean="0"/>
              <a:t> 1.3 2.0 3.5 1.9 -0.7 0.5 3.2 0.6 0.5 1 1</a:t>
            </a:r>
          </a:p>
          <a:p>
            <a:r>
              <a:rPr lang="en-US" dirty="0" smtClean="0"/>
              <a:t>Economies in transition -7.2 -0.6 -0.1 2.4 -0.8 3.4 6.7 4.4 3.8 4 4</a:t>
            </a:r>
          </a:p>
          <a:p>
            <a:r>
              <a:rPr lang="en-US" dirty="0" smtClean="0"/>
              <a:t>Central and Eastern Europe 4.0 5.7 4.1 3.3 2.6 1.4 3.9 2.7 2.6 3¼ 3¾</a:t>
            </a:r>
          </a:p>
          <a:p>
            <a:r>
              <a:rPr lang="en-US" dirty="0" smtClean="0"/>
              <a:t>Baltic States -4.7 2.2 4.2 8.4 5.8 -0.2 5.5 6.7 6.3 5½ 5¾</a:t>
            </a:r>
          </a:p>
          <a:p>
            <a:r>
              <a:rPr lang="en-US" dirty="0" smtClean="0"/>
              <a:t>Commonwealth of -13.7 -5.1 -3.6 1.4 -4.0 5.5 9.3 5.7 4.7 4½ 4¼</a:t>
            </a:r>
          </a:p>
          <a:p>
            <a:r>
              <a:rPr lang="en-US" dirty="0" smtClean="0"/>
              <a:t>Independent States</a:t>
            </a:r>
          </a:p>
          <a:p>
            <a:r>
              <a:rPr lang="en-US" dirty="0" smtClean="0"/>
              <a:t>Developing economies 5.6 5.0 5.7 5.4 1.6 3.5 5.8 2.1 3.2 3½ 5</a:t>
            </a:r>
          </a:p>
          <a:p>
            <a:r>
              <a:rPr lang="en-US" dirty="0" smtClean="0"/>
              <a:t>Africa 2.5 2.7 5.2 3.0 3.0 2.9 3.1 3.3 2.9 3¼ 4</a:t>
            </a:r>
          </a:p>
          <a:p>
            <a:r>
              <a:rPr lang="en-US" dirty="0" smtClean="0"/>
              <a:t>Eastern and Southern Asia 8.4 8.1 7.3 6.0 0.5 6.3 7.1 3.7 5.7 5¼ 6</a:t>
            </a:r>
          </a:p>
          <a:p>
            <a:r>
              <a:rPr lang="en-US" dirty="0" smtClean="0"/>
              <a:t>Western Asia -0.8 4.0 4.6 5.5 4.1 0.7 6.4 -1.2 2.0 1¼ 3¾</a:t>
            </a:r>
          </a:p>
          <a:p>
            <a:r>
              <a:rPr lang="en-US" dirty="0" smtClean="0"/>
              <a:t>Latin America and the Caribbean 5.3 1.4 3.7 5.2 2.0 0.4 3.9 0.3 -0.8 2 3¾</a:t>
            </a:r>
          </a:p>
          <a:p>
            <a:r>
              <a:rPr lang="en-US" b="1" dirty="0" smtClean="0"/>
              <a:t>World trade 10.5 8.6 5.5 9.2 3.3 5.2 10.5 -0.9 1.8 4 7</a:t>
            </a:r>
          </a:p>
          <a:p>
            <a:r>
              <a:rPr lang="en-US" b="1" i="1" dirty="0" smtClean="0"/>
              <a:t>Memorandum item:</a:t>
            </a:r>
          </a:p>
          <a:p>
            <a:r>
              <a:rPr lang="en-US" dirty="0" smtClean="0"/>
              <a:t>World output growth with</a:t>
            </a:r>
          </a:p>
          <a:p>
            <a:r>
              <a:rPr lang="en-US" dirty="0" smtClean="0"/>
              <a:t>PPP-based </a:t>
            </a:r>
            <a:r>
              <a:rPr lang="en-US" dirty="0" err="1" smtClean="0"/>
              <a:t>weights</a:t>
            </a:r>
            <a:r>
              <a:rPr lang="en-US" b="1" dirty="0" err="1" smtClean="0"/>
              <a:t>e</a:t>
            </a:r>
            <a:r>
              <a:rPr lang="en-US" b="1" dirty="0" smtClean="0"/>
              <a:t> 3.5 3.4 3.8 4.1 2.5 3.4 4.7 2.1 2.8 3 4</a:t>
            </a:r>
          </a:p>
          <a:p>
            <a:r>
              <a:rPr lang="en-US" b="1" dirty="0" smtClean="0"/>
              <a:t>Source: Department of Economic and Social Affairs of the United Nations Secretariat (UN/DESA).</a:t>
            </a:r>
          </a:p>
          <a:p>
            <a:r>
              <a:rPr lang="en-US" b="1" dirty="0" smtClean="0"/>
              <a:t>a Partly estimated.</a:t>
            </a:r>
          </a:p>
          <a:p>
            <a:r>
              <a:rPr lang="en-US" b="1" dirty="0" smtClean="0"/>
              <a:t>b Forecasts, based in part on Project LINK, an international collaborative research group for econometric </a:t>
            </a:r>
            <a:r>
              <a:rPr lang="en-US" b="1" dirty="0" err="1" smtClean="0"/>
              <a:t>modelling</a:t>
            </a:r>
            <a:r>
              <a:rPr lang="en-US" b="1" dirty="0" smtClean="0"/>
              <a:t>, coordinated jointly by the Development Policy Analysis</a:t>
            </a:r>
          </a:p>
          <a:p>
            <a:r>
              <a:rPr lang="en-US" dirty="0" smtClean="0"/>
              <a:t>Division of the United Nations Secretariat, and the University of Toronto.</a:t>
            </a:r>
          </a:p>
          <a:p>
            <a:r>
              <a:rPr lang="en-US" b="1" dirty="0" smtClean="0"/>
              <a:t>c Calculated as a weighted average of individual country growth rates of gross domestic product (GDP), where weights are based on GDP in 1995 prices and exchange rates.</a:t>
            </a:r>
          </a:p>
          <a:p>
            <a:r>
              <a:rPr lang="en-US" b="1" dirty="0" smtClean="0"/>
              <a:t>d Japan, Australia and New Zealand.</a:t>
            </a:r>
          </a:p>
          <a:p>
            <a:r>
              <a:rPr lang="en-US" b="1" dirty="0" smtClean="0"/>
              <a:t>e Employing an alternative scheme for weighting national growth rates of GDP, based on purchasing power parity (PPP) conversions of national currency GDP into international</a:t>
            </a:r>
          </a:p>
          <a:p>
            <a:r>
              <a:rPr lang="en-US" dirty="0" smtClean="0"/>
              <a:t>dollars (see introduction to annex: statistical tables).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792162"/>
          </a:xfrm>
        </p:spPr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59436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 and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Recreation and leisure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http://www.worldfactsandfigures.com/gdp_country_desc.php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1068</Words>
  <Application>Microsoft Office PowerPoint</Application>
  <PresentationFormat>On-screen Show (4:3)</PresentationFormat>
  <Paragraphs>97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2003</vt:lpstr>
      <vt:lpstr>politics</vt:lpstr>
      <vt:lpstr>economy</vt:lpstr>
      <vt:lpstr>statistics</vt:lpstr>
      <vt:lpstr>Natural disasters</vt:lpstr>
      <vt:lpstr>Inventions and Technology</vt:lpstr>
      <vt:lpstr>music</vt:lpstr>
      <vt:lpstr>Recreation and leisure</vt:lpstr>
      <vt:lpstr>Bibliography</vt:lpstr>
    </vt:vector>
  </TitlesOfParts>
  <Company>Lionsgate Academy - Crystal, MN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2003</dc:title>
  <dc:creator>Network Administrator</dc:creator>
  <cp:lastModifiedBy>Network Administrator</cp:lastModifiedBy>
  <cp:revision>8</cp:revision>
  <dcterms:created xsi:type="dcterms:W3CDTF">2009-09-11T15:41:29Z</dcterms:created>
  <dcterms:modified xsi:type="dcterms:W3CDTF">2009-09-11T16:49:28Z</dcterms:modified>
</cp:coreProperties>
</file>